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</p:sldIdLst>
  <p:sldSz cx="10058400" cy="77724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96" y="475488"/>
            <a:ext cx="9147048" cy="428853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5480304"/>
            <a:ext cx="1191768" cy="150266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152144" y="4965192"/>
            <a:ext cx="7482840" cy="4053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pt-BR" sz="3200">
                <a:solidFill>
                  <a:srgbClr val="524848"/>
                </a:solidFill>
                <a:latin typeface="Times New Roman"/>
              </a:rPr>
              <a:t>Biblioteca Professor Sebastião Carlos Fajardo</a:t>
            </a:r>
          </a:p>
        </p:txBody>
      </p:sp>
      <p:sp>
        <p:nvSpPr>
          <p:cNvPr id="5" name="Retângulo 4"/>
          <p:cNvSpPr/>
          <p:nvPr/>
        </p:nvSpPr>
        <p:spPr>
          <a:xfrm>
            <a:off x="6986016" y="7089648"/>
            <a:ext cx="2371344" cy="2438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pt-BR" sz="1900" spc="200">
                <a:solidFill>
                  <a:srgbClr val="2B2B2B"/>
                </a:solidFill>
                <a:latin typeface="Impact"/>
              </a:rPr>
              <a:t>FACULDADE DE IIHEUS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03704" y="1228314"/>
            <a:ext cx="3566160" cy="7010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6930"/>
              </a:spcAft>
            </a:pPr>
            <a:r>
              <a:rPr lang="pt-BR" sz="4800" b="1" spc="-350" dirty="0">
                <a:solidFill>
                  <a:srgbClr val="2B2B2B"/>
                </a:solidFill>
                <a:latin typeface="Arial"/>
              </a:rPr>
              <a:t>Penalidades</a:t>
            </a:r>
          </a:p>
        </p:txBody>
      </p:sp>
      <p:sp>
        <p:nvSpPr>
          <p:cNvPr id="4" name="Retângulo 3"/>
          <p:cNvSpPr/>
          <p:nvPr/>
        </p:nvSpPr>
        <p:spPr>
          <a:xfrm>
            <a:off x="972627" y="2526199"/>
            <a:ext cx="8865055" cy="24018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83312" indent="0" algn="just">
              <a:lnSpc>
                <a:spcPts val="3840"/>
              </a:lnSpc>
              <a:spcBef>
                <a:spcPts val="6930"/>
              </a:spcBef>
            </a:pPr>
            <a:r>
              <a:rPr lang="pt-BR" sz="2800" dirty="0">
                <a:solidFill>
                  <a:srgbClr val="524848"/>
                </a:solidFill>
                <a:latin typeface="Times New Roman"/>
              </a:rPr>
              <a:t>    Multa diária por atraso na devolução de material bibliográfico, por cada obra.</a:t>
            </a:r>
          </a:p>
          <a:p>
            <a:pPr marL="362712" indent="-279400" algn="just">
              <a:lnSpc>
                <a:spcPts val="3336"/>
              </a:lnSpc>
              <a:spcAft>
                <a:spcPts val="420"/>
              </a:spcAft>
            </a:pPr>
            <a:endParaRPr lang="pt-BR" sz="2800" dirty="0">
              <a:solidFill>
                <a:srgbClr val="C56850"/>
              </a:solidFill>
              <a:latin typeface="Times New Roman"/>
            </a:endParaRPr>
          </a:p>
          <a:p>
            <a:pPr marL="362712" indent="-279400" algn="just">
              <a:lnSpc>
                <a:spcPts val="3336"/>
              </a:lnSpc>
              <a:spcAft>
                <a:spcPts val="420"/>
              </a:spcAft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Material já em atraso será contabilizado </a:t>
            </a:r>
            <a:r>
              <a:rPr lang="pt-BR" sz="2800" b="1" dirty="0">
                <a:solidFill>
                  <a:srgbClr val="524848"/>
                </a:solidFill>
                <a:latin typeface="Times New Roman"/>
              </a:rPr>
              <a:t>sábados, domingos e feriados</a:t>
            </a:r>
            <a:r>
              <a:rPr lang="pt-BR" sz="2800" i="1" dirty="0">
                <a:solidFill>
                  <a:srgbClr val="524848"/>
                </a:solidFill>
                <a:latin typeface="Times New Roman"/>
              </a:rPr>
              <a:t>.</a:t>
            </a:r>
          </a:p>
          <a:p>
            <a:pPr marL="83312" indent="0" algn="just">
              <a:spcAft>
                <a:spcPts val="5670"/>
              </a:spcAft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 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Observe o prazo de devolução e evite multa.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7657" t="2189"/>
          <a:stretch/>
        </p:blipFill>
        <p:spPr>
          <a:xfrm>
            <a:off x="463295" y="353013"/>
            <a:ext cx="9248263" cy="38458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625288" y="5524868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64336" y="1446276"/>
            <a:ext cx="7455408" cy="6065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780"/>
              </a:spcAft>
            </a:pPr>
            <a:r>
              <a:rPr lang="pt-BR" sz="4400" b="1" spc="-200" dirty="0">
                <a:solidFill>
                  <a:srgbClr val="2B2B2B"/>
                </a:solidFill>
                <a:latin typeface="Arial"/>
              </a:rPr>
              <a:t>Responsabilidade do usuário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30466" y="2497146"/>
            <a:ext cx="83651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Zelar pelo material emprestado. </a:t>
            </a:r>
          </a:p>
          <a:p>
            <a:pPr algn="just"/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Devolver todo o material emprestado em situação de férias, cancelamento, transferência ou afastamento por tempo prolongado, sob pena de não realizar empréstimos no próximo semestre letivo e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ainda não efetuar a matrícula.</a:t>
            </a:r>
          </a:p>
          <a:p>
            <a:pPr algn="just"/>
            <a:r>
              <a:rPr lang="pt-BR" sz="2400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Substituir ou reparar qualquer material extraviado ou danificado.</a:t>
            </a:r>
          </a:p>
          <a:p>
            <a:pPr algn="just"/>
            <a:endParaRPr lang="pt-BR" sz="2400" b="1" dirty="0">
              <a:solidFill>
                <a:srgbClr val="524848"/>
              </a:solidFill>
              <a:latin typeface="Times New Roman"/>
            </a:endParaRPr>
          </a:p>
          <a:p>
            <a:pPr algn="just"/>
            <a:endParaRPr lang="pt-BR" sz="24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7657" t="2189"/>
          <a:stretch/>
        </p:blipFill>
        <p:spPr>
          <a:xfrm>
            <a:off x="488888" y="400310"/>
            <a:ext cx="9248263" cy="384586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488888" y="5434651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652016" y="4666488"/>
            <a:ext cx="6973824" cy="5547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79400">
              <a:lnSpc>
                <a:spcPts val="2352"/>
              </a:lnSpc>
              <a:spcAft>
                <a:spcPts val="10080"/>
              </a:spcAft>
            </a:pPr>
            <a:endParaRPr lang="pt-BR" sz="2000" dirty="0">
              <a:solidFill>
                <a:srgbClr val="524848"/>
              </a:solidFill>
              <a:latin typeface="Times New Roman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/>
          <a:srcRect l="8124"/>
          <a:stretch/>
        </p:blipFill>
        <p:spPr>
          <a:xfrm>
            <a:off x="422372" y="5718048"/>
            <a:ext cx="9433112" cy="1821733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1277007" y="2450659"/>
            <a:ext cx="8350121" cy="34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Falar alto </a:t>
            </a:r>
          </a:p>
          <a:p>
            <a:pPr indent="0"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Fumar </a:t>
            </a:r>
          </a:p>
          <a:p>
            <a:pPr indent="0"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Utilizar o celular </a:t>
            </a:r>
          </a:p>
          <a:p>
            <a:pPr indent="0"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Entrar com bolsas, mochilas e sacolas </a:t>
            </a:r>
          </a:p>
          <a:p>
            <a:pPr indent="0"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Comer e beber</a:t>
            </a:r>
          </a:p>
          <a:p>
            <a:pPr algn="just">
              <a:lnSpc>
                <a:spcPts val="2904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E qualquer outra atividade que incomode outros usuários ou em desacordo com as boas práticas de uma biblioteca.</a:t>
            </a:r>
          </a:p>
          <a:p>
            <a:endParaRPr lang="pt-BR" sz="28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277007" y="1235113"/>
            <a:ext cx="67622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C56850"/>
                </a:solidFill>
                <a:latin typeface="Times New Roman"/>
              </a:rPr>
              <a:t> </a:t>
            </a:r>
            <a:r>
              <a:rPr lang="pt-BR" sz="4400" b="1" dirty="0">
                <a:solidFill>
                  <a:srgbClr val="524848"/>
                </a:solidFill>
                <a:latin typeface="Times New Roman"/>
              </a:rPr>
              <a:t>É expressamente proibido:</a:t>
            </a:r>
          </a:p>
          <a:p>
            <a:endParaRPr lang="pt-BR" sz="4400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3"/>
          <a:srcRect l="7657" t="2189"/>
          <a:stretch/>
        </p:blipFill>
        <p:spPr>
          <a:xfrm>
            <a:off x="488888" y="400310"/>
            <a:ext cx="9248263" cy="38458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73083" y="1180522"/>
            <a:ext cx="6699504" cy="853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6090"/>
              </a:spcAft>
            </a:pPr>
            <a:r>
              <a:rPr lang="pt-BR" sz="4400" b="1" spc="-350" dirty="0">
                <a:solidFill>
                  <a:srgbClr val="2B2B2B"/>
                </a:solidFill>
                <a:latin typeface="Arial"/>
              </a:rPr>
              <a:t>Conservação dos livros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734514" y="2186887"/>
            <a:ext cx="8757009" cy="35722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5832"/>
              </a:lnSpc>
              <a:spcBef>
                <a:spcPts val="6090"/>
              </a:spcBef>
            </a:pPr>
            <a:r>
              <a:rPr lang="pt-BR" sz="3200" dirty="0">
                <a:solidFill>
                  <a:srgbClr val="524848"/>
                </a:solidFill>
                <a:latin typeface="Times New Roman"/>
              </a:rPr>
              <a:t>NÃO risque nem rabisque os livros</a:t>
            </a:r>
          </a:p>
          <a:p>
            <a:pPr indent="0">
              <a:lnSpc>
                <a:spcPts val="5832"/>
              </a:lnSpc>
            </a:pPr>
            <a:r>
              <a:rPr lang="pt-BR" sz="3200" dirty="0">
                <a:solidFill>
                  <a:srgbClr val="524848"/>
                </a:solidFill>
                <a:latin typeface="Times New Roman"/>
              </a:rPr>
              <a:t>NÃO desenhe nos livros</a:t>
            </a:r>
          </a:p>
          <a:p>
            <a:pPr indent="0">
              <a:lnSpc>
                <a:spcPts val="5832"/>
              </a:lnSpc>
            </a:pPr>
            <a:r>
              <a:rPr lang="pt-BR" sz="3200" dirty="0">
                <a:solidFill>
                  <a:srgbClr val="524848"/>
                </a:solidFill>
                <a:latin typeface="Times New Roman"/>
              </a:rPr>
              <a:t>NÃO utilize marca-textos, nem clipes para </a:t>
            </a:r>
            <a:r>
              <a:rPr lang="pt-BR" sz="600" dirty="0">
                <a:solidFill>
                  <a:srgbClr val="524848"/>
                </a:solidFill>
                <a:latin typeface="Tahoma"/>
              </a:rPr>
              <a:t> </a:t>
            </a:r>
            <a:r>
              <a:rPr lang="pt-BR" sz="3200" dirty="0">
                <a:solidFill>
                  <a:srgbClr val="524848"/>
                </a:solidFill>
                <a:latin typeface="Times New Roman"/>
              </a:rPr>
              <a:t>marcação de paginas.</a:t>
            </a:r>
          </a:p>
          <a:p>
            <a:pPr indent="0"/>
            <a:r>
              <a:rPr lang="pt-BR" sz="3200" dirty="0">
                <a:solidFill>
                  <a:srgbClr val="524848"/>
                </a:solidFill>
                <a:latin typeface="Times New Roman"/>
              </a:rPr>
              <a:t>NÃO arranque as páginas dos livros.</a:t>
            </a:r>
          </a:p>
          <a:p>
            <a:pPr indent="0">
              <a:lnSpc>
                <a:spcPts val="5832"/>
              </a:lnSpc>
              <a:spcBef>
                <a:spcPts val="6090"/>
              </a:spcBef>
            </a:pPr>
            <a:endParaRPr lang="pt-BR" sz="3200" dirty="0">
              <a:solidFill>
                <a:srgbClr val="524848"/>
              </a:solidFill>
              <a:latin typeface="Times New Roman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7657" t="2189"/>
          <a:stretch/>
        </p:blipFill>
        <p:spPr>
          <a:xfrm>
            <a:off x="488888" y="400310"/>
            <a:ext cx="9248263" cy="38458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396463" y="5912069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/>
          <a:srcRect l="8124"/>
          <a:stretch/>
        </p:blipFill>
        <p:spPr>
          <a:xfrm>
            <a:off x="483332" y="5652516"/>
            <a:ext cx="9433112" cy="1821733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069848" y="925104"/>
            <a:ext cx="5266944" cy="7345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pt-BR" sz="6700" b="1" spc="-350" dirty="0">
                <a:solidFill>
                  <a:srgbClr val="2B2B2B"/>
                </a:solidFill>
                <a:latin typeface="Arial"/>
              </a:rPr>
              <a:t>Coordenação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3773424" y="2062008"/>
            <a:ext cx="2883408" cy="3169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Almir </a:t>
            </a:r>
            <a:r>
              <a:rPr lang="pt-BR" sz="3600" b="1" i="1" dirty="0" err="1">
                <a:solidFill>
                  <a:srgbClr val="524848"/>
                </a:solidFill>
                <a:latin typeface="Times New Roman"/>
              </a:rPr>
              <a:t>Milanesi</a:t>
            </a:r>
            <a:endParaRPr lang="pt-BR" sz="3600" b="1" i="1" dirty="0">
              <a:solidFill>
                <a:srgbClr val="524848"/>
              </a:solidFill>
              <a:latin typeface="Times New Roman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305299" y="2580861"/>
            <a:ext cx="1615440" cy="219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pt-BR" sz="2400">
                <a:solidFill>
                  <a:srgbClr val="524848"/>
                </a:solidFill>
                <a:latin typeface="Times New Roman"/>
              </a:rPr>
              <a:t>Diretor Geral</a:t>
            </a:r>
          </a:p>
        </p:txBody>
      </p:sp>
      <p:sp>
        <p:nvSpPr>
          <p:cNvPr id="6" name="Retângulo 5"/>
          <p:cNvSpPr/>
          <p:nvPr/>
        </p:nvSpPr>
        <p:spPr>
          <a:xfrm>
            <a:off x="2293693" y="2977101"/>
            <a:ext cx="5846064" cy="4084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840"/>
              </a:spcAft>
            </a:pP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Sandra Maria </a:t>
            </a:r>
            <a:r>
              <a:rPr lang="pt-BR" sz="3600" b="1" i="1" dirty="0" err="1">
                <a:solidFill>
                  <a:srgbClr val="524848"/>
                </a:solidFill>
                <a:latin typeface="Times New Roman"/>
              </a:rPr>
              <a:t>Agrizzi</a:t>
            </a: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pt-BR" sz="3600" b="1" i="1" dirty="0" err="1">
                <a:solidFill>
                  <a:srgbClr val="524848"/>
                </a:solidFill>
                <a:latin typeface="Times New Roman"/>
              </a:rPr>
              <a:t>Milanesi</a:t>
            </a:r>
            <a:endParaRPr lang="pt-BR" sz="3600" b="1" i="1" dirty="0">
              <a:solidFill>
                <a:srgbClr val="524848"/>
              </a:solidFill>
              <a:latin typeface="Times New Roman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80688" y="3483364"/>
            <a:ext cx="2438400" cy="219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pt-BR" sz="2400" dirty="0">
                <a:solidFill>
                  <a:srgbClr val="524848"/>
                </a:solidFill>
                <a:latin typeface="Times New Roman"/>
              </a:rPr>
              <a:t>Diretora Acadêmica</a:t>
            </a:r>
          </a:p>
        </p:txBody>
      </p:sp>
      <p:sp>
        <p:nvSpPr>
          <p:cNvPr id="8" name="Retângulo 7"/>
          <p:cNvSpPr/>
          <p:nvPr/>
        </p:nvSpPr>
        <p:spPr>
          <a:xfrm>
            <a:off x="3264408" y="3809898"/>
            <a:ext cx="3870960" cy="3474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Alan </a:t>
            </a:r>
            <a:r>
              <a:rPr lang="pt-BR" sz="3600" b="1" i="1" dirty="0" err="1">
                <a:solidFill>
                  <a:srgbClr val="524848"/>
                </a:solidFill>
                <a:latin typeface="Times New Roman"/>
              </a:rPr>
              <a:t>Milanez</a:t>
            </a: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pt-BR" sz="3600" b="1" i="1" dirty="0" err="1">
                <a:solidFill>
                  <a:srgbClr val="524848"/>
                </a:solidFill>
                <a:latin typeface="Times New Roman"/>
              </a:rPr>
              <a:t>Frisso</a:t>
            </a:r>
            <a:endParaRPr lang="pt-BR" sz="3600" b="1" i="1" dirty="0">
              <a:solidFill>
                <a:srgbClr val="524848"/>
              </a:solidFill>
              <a:latin typeface="Times New Roman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078224" y="4281678"/>
            <a:ext cx="2243328" cy="219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840"/>
              </a:spcAft>
            </a:pPr>
            <a:r>
              <a:rPr lang="pt-BR" sz="2400">
                <a:solidFill>
                  <a:srgbClr val="524848"/>
                </a:solidFill>
                <a:latin typeface="Times New Roman"/>
              </a:rPr>
              <a:t>Diretor Financeiro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776728" y="4690059"/>
            <a:ext cx="4846320" cy="3230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840"/>
              </a:spcAft>
            </a:pPr>
            <a:r>
              <a:rPr lang="pt-BR" sz="3600" b="1" i="1" dirty="0">
                <a:solidFill>
                  <a:srgbClr val="524848"/>
                </a:solidFill>
                <a:latin typeface="Times New Roman"/>
              </a:rPr>
              <a:t>Maria José Serrão Nunes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4428744" y="5326380"/>
            <a:ext cx="1572768" cy="219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470"/>
              </a:spcAft>
            </a:pPr>
            <a:r>
              <a:rPr lang="pt-BR" sz="2400" dirty="0">
                <a:solidFill>
                  <a:srgbClr val="524848"/>
                </a:solidFill>
                <a:latin typeface="Times New Roman"/>
              </a:rPr>
              <a:t>Bibliotecária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37817" y="5970428"/>
            <a:ext cx="1350264" cy="112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pt-BR" sz="1200" dirty="0">
                <a:latin typeface="Arial"/>
              </a:rPr>
              <a:t>Faculdade de Ilhéus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37817" y="6198266"/>
            <a:ext cx="4111752" cy="3261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r>
              <a:rPr lang="en-US" sz="1200" dirty="0">
                <a:latin typeface="Arial"/>
              </a:rPr>
              <a:t>Rod. </a:t>
            </a:r>
            <a:r>
              <a:rPr lang="pt-BR" sz="1200" dirty="0">
                <a:latin typeface="Arial"/>
              </a:rPr>
              <a:t>Ilhéus - Olivença, Km 2,5. Jd. Atlântico II Ilhéus - Bahia CEP: 45655-170, Tel. (73)2101-1719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3"/>
          <a:srcRect l="7657" t="2189"/>
          <a:stretch/>
        </p:blipFill>
        <p:spPr>
          <a:xfrm>
            <a:off x="488888" y="400310"/>
            <a:ext cx="9248263" cy="38458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460248"/>
            <a:ext cx="8171688" cy="39319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/>
          <a:srcRect t="4804"/>
          <a:stretch/>
        </p:blipFill>
        <p:spPr>
          <a:xfrm>
            <a:off x="0" y="5728447"/>
            <a:ext cx="10058400" cy="1742313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916372" y="1198580"/>
            <a:ext cx="8321040" cy="38844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9400" indent="0" algn="just">
              <a:lnSpc>
                <a:spcPts val="2112"/>
              </a:lnSpc>
              <a:spcAft>
                <a:spcPts val="2100"/>
              </a:spcAft>
            </a:pPr>
            <a:r>
              <a:rPr lang="pt-BR" sz="2800" dirty="0">
                <a:solidFill>
                  <a:srgbClr val="524848"/>
                </a:solidFill>
                <a:latin typeface="Times New Roman"/>
              </a:rPr>
              <a:t>As Bibliotecas são agências sociais dinâmicas que oferecem a todo e qualquer indivíduo a informação, o conhecimento e o lazer.</a:t>
            </a:r>
          </a:p>
          <a:p>
            <a:pPr indent="0">
              <a:lnSpc>
                <a:spcPts val="2400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  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Para tanto, utilizam inúmeros materiais bibliográficos tais como:</a:t>
            </a:r>
          </a:p>
          <a:p>
            <a:pPr marL="381000" indent="0" algn="just">
              <a:lnSpc>
                <a:spcPts val="2400"/>
              </a:lnSpc>
            </a:pPr>
            <a:endParaRPr lang="pt-BR" sz="2800" dirty="0">
              <a:solidFill>
                <a:srgbClr val="C56850"/>
              </a:solidFill>
              <a:latin typeface="Times New Roman"/>
            </a:endParaRPr>
          </a:p>
          <a:p>
            <a:pPr marL="381000" indent="0" algn="just">
              <a:lnSpc>
                <a:spcPts val="2400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Livros</a:t>
            </a:r>
          </a:p>
          <a:p>
            <a:pPr marL="381000" indent="0" algn="just">
              <a:lnSpc>
                <a:spcPts val="2400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Revistas</a:t>
            </a:r>
          </a:p>
          <a:p>
            <a:pPr marL="381000" indent="0" algn="just">
              <a:lnSpc>
                <a:spcPts val="2400"/>
              </a:lnSpc>
            </a:pPr>
            <a:r>
              <a:rPr lang="pt-BR" sz="28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Entre outros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16372" y="4282623"/>
            <a:ext cx="8321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solidFill>
                  <a:srgbClr val="524848"/>
                </a:solidFill>
                <a:latin typeface="Times New Roman"/>
              </a:rPr>
              <a:t>  O A biblioteca </a:t>
            </a:r>
            <a:r>
              <a:rPr lang="en-US" sz="2800" dirty="0">
                <a:solidFill>
                  <a:srgbClr val="524848"/>
                </a:solidFill>
                <a:latin typeface="Times New Roman"/>
              </a:rPr>
              <a:t>prof. </a:t>
            </a:r>
            <a:r>
              <a:rPr lang="pt-BR" sz="2800" dirty="0">
                <a:solidFill>
                  <a:srgbClr val="524848"/>
                </a:solidFill>
                <a:latin typeface="Times New Roman"/>
              </a:rPr>
              <a:t>Sebastião Carlos Fajardo desenvolve seus serviços em prol da comunidade acadêmica e comunidade em geral</a:t>
            </a:r>
          </a:p>
          <a:p>
            <a:pPr algn="just"/>
            <a:endParaRPr lang="pt-BR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8155" t="4804"/>
          <a:stretch/>
        </p:blipFill>
        <p:spPr>
          <a:xfrm>
            <a:off x="645459" y="5683033"/>
            <a:ext cx="9238129" cy="174231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45459" y="1093028"/>
            <a:ext cx="6566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Horário de funcionamento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7493" b="5016"/>
          <a:stretch/>
        </p:blipFill>
        <p:spPr>
          <a:xfrm>
            <a:off x="645459" y="608166"/>
            <a:ext cx="7559399" cy="37347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922929" y="2052996"/>
            <a:ext cx="6091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Acervo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segunda a sexta: 07h às 22h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sábados: 07h às 13h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922928" y="4114235"/>
            <a:ext cx="60915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 de Leitura</a:t>
            </a:r>
          </a:p>
          <a:p>
            <a:pPr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segunda a sexta: 07h às 21h30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71" y="475488"/>
            <a:ext cx="7970161" cy="38404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96" y="6348984"/>
            <a:ext cx="5001768" cy="98755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173480" y="1427988"/>
            <a:ext cx="3627120" cy="6629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5460"/>
              </a:spcAft>
            </a:pPr>
            <a:r>
              <a:rPr lang="pt-BR" sz="4400" spc="-350" dirty="0">
                <a:solidFill>
                  <a:srgbClr val="2B2B2B"/>
                </a:solidFill>
                <a:latin typeface="Arial"/>
              </a:rPr>
              <a:t>Usuários</a:t>
            </a:r>
            <a:endParaRPr lang="pt-BR" sz="7200" spc="-350" dirty="0">
              <a:solidFill>
                <a:srgbClr val="2B2B2B"/>
              </a:solidFill>
              <a:latin typeface="Arial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73480" y="2351532"/>
            <a:ext cx="7804314" cy="2505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79400" algn="just">
              <a:lnSpc>
                <a:spcPts val="4272"/>
              </a:lnSpc>
              <a:spcAft>
                <a:spcPts val="7980"/>
              </a:spcAft>
            </a:pPr>
            <a:r>
              <a:rPr lang="pt-BR" sz="32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3200" dirty="0">
                <a:solidFill>
                  <a:srgbClr val="524848"/>
                </a:solidFill>
                <a:latin typeface="Times New Roman"/>
              </a:rPr>
              <a:t>A Biblioteca estará aberta a toda comunidade para consulta local, porém o empréstimo </a:t>
            </a:r>
            <a:r>
              <a:rPr lang="pt" sz="3200" dirty="0">
                <a:solidFill>
                  <a:srgbClr val="524848"/>
                </a:solidFill>
                <a:latin typeface="Times New Roman"/>
              </a:rPr>
              <a:t>domiciliário </a:t>
            </a:r>
            <a:r>
              <a:rPr lang="pt-BR" sz="3200" dirty="0">
                <a:solidFill>
                  <a:srgbClr val="524848"/>
                </a:solidFill>
                <a:latin typeface="Times New Roman"/>
              </a:rPr>
              <a:t>está reservado apenas aos discentes, docentes e funcionários cadastrados na Biblioteca.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/>
          <a:srcRect l="8155" t="4804"/>
          <a:stretch/>
        </p:blipFill>
        <p:spPr>
          <a:xfrm>
            <a:off x="820271" y="5425440"/>
            <a:ext cx="9238129" cy="174231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l="8124"/>
          <a:stretch/>
        </p:blipFill>
        <p:spPr>
          <a:xfrm>
            <a:off x="352559" y="5576289"/>
            <a:ext cx="9563593" cy="1821733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164336" y="2410968"/>
            <a:ext cx="7940040" cy="210415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81000" indent="-381000" algn="just">
              <a:lnSpc>
                <a:spcPts val="3816"/>
              </a:lnSpc>
              <a:spcAft>
                <a:spcPts val="210"/>
              </a:spcAft>
            </a:pPr>
            <a:r>
              <a:rPr lang="en-US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Alunos e funcionários poderão requisitar até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2 livros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por vez, por até 9 dias úteis, com possibilidade de renovação.</a:t>
            </a:r>
          </a:p>
          <a:p>
            <a:pPr marL="381000" indent="-381000" algn="just">
              <a:lnSpc>
                <a:spcPts val="3792"/>
              </a:lnSpc>
              <a:spcAft>
                <a:spcPts val="21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Os docentes poderão requisitar até 4 livros por um período de 15 dias úteis com possibilidade de renovação.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28436" y="4463645"/>
            <a:ext cx="7309104" cy="2804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pt-BR" sz="2400" dirty="0">
                <a:solidFill>
                  <a:srgbClr val="524848"/>
                </a:solidFill>
                <a:latin typeface="Times New Roman"/>
              </a:rPr>
              <a:t>Somente é permitido o empréstimo ao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titular da matrícula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.</a:t>
            </a:r>
          </a:p>
        </p:txBody>
      </p:sp>
      <p:sp>
        <p:nvSpPr>
          <p:cNvPr id="6" name="Retângulo 5"/>
          <p:cNvSpPr/>
          <p:nvPr/>
        </p:nvSpPr>
        <p:spPr>
          <a:xfrm>
            <a:off x="1753861" y="4383005"/>
            <a:ext cx="5462016" cy="731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720"/>
              </a:lnSpc>
            </a:pPr>
            <a:endParaRPr lang="pt-BR" sz="2400" dirty="0">
              <a:solidFill>
                <a:srgbClr val="524848"/>
              </a:solidFill>
              <a:latin typeface="Times New Roman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64336" y="1116599"/>
            <a:ext cx="3918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Empréstimos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76" y="399647"/>
            <a:ext cx="9291917" cy="3840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264023" y="2690075"/>
            <a:ext cx="8296836" cy="281473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79400">
              <a:lnSpc>
                <a:spcPts val="3984"/>
              </a:lnSpc>
              <a:spcAft>
                <a:spcPts val="63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Obras de referência (enciclopédias, dicionários, almanaques, Atlas, etc.)</a:t>
            </a:r>
          </a:p>
          <a:p>
            <a:pPr indent="-279400">
              <a:lnSpc>
                <a:spcPts val="3984"/>
              </a:lnSpc>
              <a:spcAft>
                <a:spcPts val="63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Periódicos (consulta na Biblioteca) </a:t>
            </a:r>
          </a:p>
          <a:p>
            <a:pPr indent="-279400" algn="just">
              <a:spcAft>
                <a:spcPts val="231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Os materiais bibliográficos (livros, monografia, relatório, entre outros) com a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tarja vermelha </a:t>
            </a:r>
            <a:r>
              <a:rPr lang="pt-BR" sz="2400" u="sng" dirty="0">
                <a:solidFill>
                  <a:srgbClr val="524848"/>
                </a:solidFill>
                <a:latin typeface="Times New Roman"/>
              </a:rPr>
              <a:t>não poderão ser emprestados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. São de consulta exclusiva na Biblioteca.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85799" y="1276362"/>
            <a:ext cx="91977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spc="-200" dirty="0">
                <a:solidFill>
                  <a:srgbClr val="2B2B2B"/>
                </a:solidFill>
                <a:latin typeface="Arial"/>
              </a:rPr>
              <a:t>Não serão emprestados para uso domiciliar</a:t>
            </a:r>
          </a:p>
          <a:p>
            <a:endParaRPr lang="pt-BR" sz="40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76" y="684185"/>
            <a:ext cx="9318812" cy="38404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336176" y="5504812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32911" y="1390693"/>
            <a:ext cx="7721123" cy="72865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4830"/>
              </a:spcAft>
            </a:pPr>
            <a:r>
              <a:rPr lang="pt-BR" sz="4400" b="1" spc="-350" dirty="0">
                <a:solidFill>
                  <a:srgbClr val="2B2B2B"/>
                </a:solidFill>
                <a:latin typeface="Arial"/>
              </a:rPr>
              <a:t>Acesso à Internet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00147" y="3136213"/>
            <a:ext cx="7586653" cy="1042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0416" indent="-304800" algn="just">
              <a:lnSpc>
                <a:spcPts val="2856"/>
              </a:lnSpc>
              <a:spcBef>
                <a:spcPts val="1050"/>
              </a:spcBef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A biblioteca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restringe o acesso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a determinados categorias de sites: bate-papo, relacionamento, (</a:t>
            </a:r>
            <a:r>
              <a:rPr lang="pt-BR" sz="2400" i="1" dirty="0" err="1">
                <a:solidFill>
                  <a:srgbClr val="524848"/>
                </a:solidFill>
                <a:latin typeface="Times New Roman"/>
              </a:rPr>
              <a:t>Facebook</a:t>
            </a:r>
            <a:r>
              <a:rPr lang="pt-BR" sz="2400" i="1" dirty="0">
                <a:solidFill>
                  <a:srgbClr val="524848"/>
                </a:solidFill>
                <a:latin typeface="Times New Roman"/>
              </a:rPr>
              <a:t>, Instagram, </a:t>
            </a:r>
            <a:r>
              <a:rPr lang="pt-BR" sz="2400" i="1" dirty="0" err="1">
                <a:solidFill>
                  <a:srgbClr val="524848"/>
                </a:solidFill>
                <a:latin typeface="Times New Roman"/>
              </a:rPr>
              <a:t>Tik</a:t>
            </a:r>
            <a:r>
              <a:rPr lang="pt-BR" sz="2400" i="1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pt-BR" sz="2400" i="1" dirty="0" err="1">
                <a:solidFill>
                  <a:srgbClr val="524848"/>
                </a:solidFill>
                <a:latin typeface="Times New Roman"/>
              </a:rPr>
              <a:t>Tok</a:t>
            </a:r>
            <a:r>
              <a:rPr lang="pt-BR" sz="2400" i="1" dirty="0">
                <a:solidFill>
                  <a:srgbClr val="524848"/>
                </a:solidFill>
                <a:latin typeface="Times New Roman"/>
              </a:rPr>
              <a:t>, X, etc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.) e pornográficos, etc.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" y="684185"/>
            <a:ext cx="9412941" cy="38404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242047" y="5607424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170432" y="2558796"/>
            <a:ext cx="8022336" cy="220513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9400" indent="-279400" algn="just">
              <a:lnSpc>
                <a:spcPts val="3816"/>
              </a:lnSpc>
            </a:pPr>
            <a:r>
              <a:rPr lang="en-US" sz="32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3200" dirty="0">
                <a:solidFill>
                  <a:srgbClr val="524848"/>
                </a:solidFill>
                <a:latin typeface="Times New Roman"/>
              </a:rPr>
              <a:t>A renovação 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do </a:t>
            </a:r>
            <a:r>
              <a:rPr lang="pt-BR" sz="3200" dirty="0">
                <a:solidFill>
                  <a:srgbClr val="524848"/>
                </a:solidFill>
                <a:latin typeface="Times New Roman"/>
              </a:rPr>
              <a:t>prazo de empréstimo dos livros pode ser requerida até 2 vezes consecutivas, caso os livros não estejam reservados.</a:t>
            </a:r>
          </a:p>
          <a:p>
            <a:pPr marL="279400" indent="-279400" algn="just">
              <a:lnSpc>
                <a:spcPts val="3816"/>
              </a:lnSpc>
            </a:pPr>
            <a:r>
              <a:rPr lang="en-US" sz="32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Os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livros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podem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ser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renovados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pelo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portal do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aluno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e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também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no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balcão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de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atendimento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 da </a:t>
            </a:r>
            <a:r>
              <a:rPr lang="en-US" sz="3200" dirty="0" err="1">
                <a:solidFill>
                  <a:srgbClr val="524848"/>
                </a:solidFill>
                <a:latin typeface="Times New Roman"/>
              </a:rPr>
              <a:t>biblioteca</a:t>
            </a:r>
            <a:r>
              <a:rPr lang="en-US" sz="3200" dirty="0">
                <a:solidFill>
                  <a:srgbClr val="524848"/>
                </a:solidFill>
                <a:latin typeface="Times New Roman"/>
              </a:rPr>
              <a:t>.</a:t>
            </a:r>
            <a:endParaRPr lang="pt-BR" sz="3200" dirty="0">
              <a:solidFill>
                <a:srgbClr val="524848"/>
              </a:solidFill>
              <a:latin typeface="Times New Roman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45451" y="5526266"/>
            <a:ext cx="6431280" cy="3718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3792"/>
              </a:lnSpc>
            </a:pPr>
            <a:r>
              <a:rPr lang="pt-BR" sz="3200" dirty="0">
                <a:solidFill>
                  <a:srgbClr val="524848"/>
                </a:solidFill>
                <a:latin typeface="Times New Roman"/>
              </a:rPr>
              <a:t>A biblioteca não realiza renovação por telefone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70432" y="1387019"/>
            <a:ext cx="31967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Renovação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4" y="600635"/>
            <a:ext cx="9412941" cy="38404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465044" y="6047874"/>
            <a:ext cx="9433112" cy="157572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7657" t="2189"/>
          <a:stretch/>
        </p:blipFill>
        <p:spPr>
          <a:xfrm>
            <a:off x="354016" y="423134"/>
            <a:ext cx="9003344" cy="38458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173480" y="1383792"/>
            <a:ext cx="2953512" cy="7406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570"/>
              </a:spcAft>
            </a:pPr>
            <a:r>
              <a:rPr lang="pt-BR" sz="4400" b="1" spc="-350" dirty="0">
                <a:solidFill>
                  <a:srgbClr val="2B2B2B"/>
                </a:solidFill>
                <a:latin typeface="Arial"/>
              </a:rPr>
              <a:t>Devolução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73480" y="2273808"/>
            <a:ext cx="8348892" cy="352187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-292100" algn="just">
              <a:lnSpc>
                <a:spcPts val="2376"/>
              </a:lnSpc>
              <a:spcAft>
                <a:spcPts val="231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A devolução dos materiais bibliográficos é realizada no balcão de atendimento e somente será oficializada após o seu registro no sistema e emissão de recibos.</a:t>
            </a:r>
          </a:p>
          <a:p>
            <a:pPr indent="-292100" algn="just">
              <a:lnSpc>
                <a:spcPts val="2352"/>
              </a:lnSpc>
              <a:spcAft>
                <a:spcPts val="231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  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Ao efetuar o empréstimo para usuário, este assume o compromisso de devolver o material bibliográfico em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bom estado de conservação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e dentro do prazo estipulado.</a:t>
            </a:r>
          </a:p>
          <a:p>
            <a:pPr indent="-292100" algn="just">
              <a:lnSpc>
                <a:spcPts val="2376"/>
              </a:lnSpc>
              <a:spcAft>
                <a:spcPts val="210"/>
              </a:spcAft>
            </a:pPr>
            <a:r>
              <a:rPr lang="pt-BR" sz="2400" dirty="0">
                <a:solidFill>
                  <a:srgbClr val="C56850"/>
                </a:solidFill>
                <a:latin typeface="Times New Roman"/>
              </a:rPr>
              <a:t>•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Em caso de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perda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,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dano 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ou </a:t>
            </a:r>
            <a:r>
              <a:rPr lang="pt-BR" sz="2400" b="1" dirty="0">
                <a:solidFill>
                  <a:srgbClr val="524848"/>
                </a:solidFill>
                <a:latin typeface="Times New Roman"/>
              </a:rPr>
              <a:t>extravio</a:t>
            </a:r>
            <a:r>
              <a:rPr lang="pt-BR" sz="2400" dirty="0">
                <a:solidFill>
                  <a:srgbClr val="524848"/>
                </a:solidFill>
                <a:latin typeface="Times New Roman"/>
              </a:rPr>
              <a:t>, o utilizador terá que repor o mesmo título, em bom estado de conservação. Não encontrando o mesmo título, o usuário deverá procurar a Coordenação da Biblioteca.</a:t>
            </a:r>
          </a:p>
          <a:p>
            <a:pPr indent="-292100" algn="just">
              <a:lnSpc>
                <a:spcPts val="2376"/>
              </a:lnSpc>
              <a:spcAft>
                <a:spcPts val="210"/>
              </a:spcAft>
            </a:pPr>
            <a:endParaRPr lang="pt-BR" sz="2400" dirty="0">
              <a:solidFill>
                <a:srgbClr val="524848"/>
              </a:solidFill>
              <a:latin typeface="Times New Roman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/>
          <a:srcRect l="8124"/>
          <a:stretch/>
        </p:blipFill>
        <p:spPr>
          <a:xfrm>
            <a:off x="354016" y="5945034"/>
            <a:ext cx="9433112" cy="18217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644</Words>
  <Application>Microsoft Office PowerPoint</Application>
  <PresentationFormat>Personalizar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Impact</vt:lpstr>
      <vt:lpstr>Tahoma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Apresenta  123.ppt [Modo de Compatibilidade]</dc:title>
  <dc:subject/>
  <dc:creator>admin</dc:creator>
  <cp:keywords/>
  <cp:lastModifiedBy>Maria José Nunes</cp:lastModifiedBy>
  <cp:revision>12</cp:revision>
  <dcterms:modified xsi:type="dcterms:W3CDTF">2025-05-19T21:33:25Z</dcterms:modified>
</cp:coreProperties>
</file>